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hdphoto1.wdp" ContentType="image/vnd.ms-photo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24384000" cy="13716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
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5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218960" y="7364160"/>
            <a:ext cx="219445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218960" y="736416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2463560" y="736416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218960" y="7364160"/>
            <a:ext cx="70657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8638200" y="7364160"/>
            <a:ext cx="70657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16057800" y="7364160"/>
            <a:ext cx="70657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520" cy="7954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520" cy="7954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520" cy="10614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218960" y="736416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2463560" y="736416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Nimbus Sans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218960" y="7364160"/>
            <a:ext cx="21944520" cy="379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Nimbus Sans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a2b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2"/>
          <p:cNvSpPr/>
          <p:nvPr/>
        </p:nvSpPr>
        <p:spPr>
          <a:xfrm>
            <a:off x="505440" y="12929400"/>
            <a:ext cx="23372640" cy="360"/>
          </a:xfrm>
          <a:prstGeom prst="line">
            <a:avLst/>
          </a:prstGeom>
          <a:ln w="12700">
            <a:solidFill>
              <a:srgbClr val="ffffff">
                <a:alpha val="9000"/>
              </a:srgb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Shape 3"/>
          <p:cNvSpPr/>
          <p:nvPr/>
        </p:nvSpPr>
        <p:spPr>
          <a:xfrm flipH="1" rot="10800000">
            <a:off x="23169240" y="373680"/>
            <a:ext cx="799560" cy="758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27" y="0"/>
                </a:moveTo>
                <a:lnTo>
                  <a:pt x="53" y="8251"/>
                </a:lnTo>
                <a:lnTo>
                  <a:pt x="81" y="8340"/>
                </a:lnTo>
                <a:lnTo>
                  <a:pt x="0" y="8340"/>
                </a:lnTo>
                <a:lnTo>
                  <a:pt x="0" y="21600"/>
                </a:lnTo>
                <a:lnTo>
                  <a:pt x="4168" y="21600"/>
                </a:lnTo>
                <a:lnTo>
                  <a:pt x="17485" y="21600"/>
                </a:lnTo>
                <a:lnTo>
                  <a:pt x="21545" y="21600"/>
                </a:lnTo>
                <a:lnTo>
                  <a:pt x="21545" y="8430"/>
                </a:lnTo>
                <a:lnTo>
                  <a:pt x="21600" y="8251"/>
                </a:lnTo>
                <a:lnTo>
                  <a:pt x="10827" y="0"/>
                </a:lnTo>
                <a:close/>
              </a:path>
            </a:pathLst>
          </a:cu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520" cy="2289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Nimbus Sans"/>
              </a:rPr>
              <a:t>Click to edit the title text format</a:t>
            </a:r>
            <a:endParaRPr b="0" lang="en-US" sz="1800" spc="-1" strike="noStrike">
              <a:latin typeface="Nimbus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520" cy="7954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Nimbus Sans"/>
              </a:rPr>
              <a:t>Click to edit the outline text format</a:t>
            </a:r>
            <a:endParaRPr b="0" lang="en-US" sz="1800" spc="-1" strike="noStrike">
              <a:latin typeface="Nimbus Sans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Nimbus Sans"/>
              </a:rPr>
              <a:t>Second Outline Level</a:t>
            </a:r>
            <a:endParaRPr b="0" lang="en-US" sz="1800" spc="-1" strike="noStrike">
              <a:latin typeface="Nimbus Sans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Nimbus Sans"/>
              </a:rPr>
              <a:t>Third Outline Level</a:t>
            </a:r>
            <a:endParaRPr b="0" lang="en-US" sz="1800" spc="-1" strike="noStrike">
              <a:latin typeface="Nimbus Sans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Nimbus Sans"/>
              </a:rPr>
              <a:t>Fourth Outline Level</a:t>
            </a:r>
            <a:endParaRPr b="0" lang="en-US" sz="1800" spc="-1" strike="noStrike">
              <a:latin typeface="Nimbus Sans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Nimbus Sans"/>
              </a:rPr>
              <a:t>Fifth Outline Level</a:t>
            </a:r>
            <a:endParaRPr b="0" lang="en-US" sz="1800" spc="-1" strike="noStrike">
              <a:latin typeface="Nimbus Sans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Nimbus Sans"/>
              </a:rPr>
              <a:t>Sixth Outline Level</a:t>
            </a:r>
            <a:endParaRPr b="0" lang="en-US" sz="1800" spc="-1" strike="noStrike">
              <a:latin typeface="Nimbus Sans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Nimbus Sans"/>
              </a:rPr>
              <a:t>Seventh Outline Level</a:t>
            </a:r>
            <a:endParaRPr b="0" lang="en-US" sz="1800" spc="-1" strike="noStrike">
              <a:latin typeface="Nimbus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microsoft.com/office/2007/relationships/hdphoto" Target="../media/hdphoto1.wdp"/><Relationship Id="rId3" Type="http://schemas.openxmlformats.org/officeDocument/2006/relationships/image" Target="../media/image22.png"/><Relationship Id="rId4" Type="http://schemas.openxmlformats.org/officeDocument/2006/relationships/hyperlink" Target="https://cr.openjdk.java.net/~rpressler/loom/loom/sol1_part1.html" TargetMode="External"/><Relationship Id="rId5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77"/>
          <p:cNvSpPr/>
          <p:nvPr/>
        </p:nvSpPr>
        <p:spPr>
          <a:xfrm>
            <a:off x="5862240" y="10740240"/>
            <a:ext cx="15446160" cy="15717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The </a:t>
            </a:r>
            <a:r>
              <a:rPr b="1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best</a:t>
            </a: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 for our IT Rockstars, </a:t>
            </a:r>
            <a:endParaRPr b="0" lang="en-US" sz="6700" spc="-1" strike="noStrike">
              <a:latin typeface="Nimbus Sans"/>
            </a:endParaRPr>
          </a:p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is the </a:t>
            </a:r>
            <a:r>
              <a:rPr b="1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best</a:t>
            </a: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 for everyone</a:t>
            </a:r>
            <a:endParaRPr b="0" lang="en-US" sz="6700" spc="-1" strike="noStrike">
              <a:latin typeface="Nimbus Sans"/>
            </a:endParaRPr>
          </a:p>
        </p:txBody>
      </p:sp>
      <p:sp>
        <p:nvSpPr>
          <p:cNvPr id="41" name="Shape 78"/>
          <p:cNvSpPr/>
          <p:nvPr/>
        </p:nvSpPr>
        <p:spPr>
          <a:xfrm>
            <a:off x="2148120" y="5727600"/>
            <a:ext cx="7840440" cy="5130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Shape 83"/>
          <p:cNvSpPr/>
          <p:nvPr/>
        </p:nvSpPr>
        <p:spPr>
          <a:xfrm>
            <a:off x="23453280" y="433440"/>
            <a:ext cx="23184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A696193E-CBBD-45D7-8C88-B8EE9EC32B96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pic>
        <p:nvPicPr>
          <p:cNvPr id="43" name="Afbeelding 10" descr=""/>
          <p:cNvPicPr/>
          <p:nvPr/>
        </p:nvPicPr>
        <p:blipFill>
          <a:blip r:embed="rId1"/>
          <a:stretch/>
        </p:blipFill>
        <p:spPr>
          <a:xfrm>
            <a:off x="7913520" y="70560"/>
            <a:ext cx="11313720" cy="11313720"/>
          </a:xfrm>
          <a:prstGeom prst="rect">
            <a:avLst/>
          </a:prstGeom>
          <a:ln w="0">
            <a:noFill/>
          </a:ln>
        </p:spPr>
      </p:pic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 rot="20962800">
            <a:off x="2628360" y="9029880"/>
            <a:ext cx="1371600" cy="1371600"/>
          </a:xfrm>
          <a:prstGeom prst="rect">
            <a:avLst/>
          </a:prstGeom>
          <a:ln w="0">
            <a:noFill/>
          </a:ln>
        </p:spPr>
      </p:pic>
      <p:pic>
        <p:nvPicPr>
          <p:cNvPr id="45" name="" descr=""/>
          <p:cNvPicPr/>
          <p:nvPr/>
        </p:nvPicPr>
        <p:blipFill>
          <a:blip r:embed="rId3"/>
          <a:stretch/>
        </p:blipFill>
        <p:spPr>
          <a:xfrm rot="20535000">
            <a:off x="1606680" y="7994160"/>
            <a:ext cx="1828800" cy="1828800"/>
          </a:xfrm>
          <a:prstGeom prst="rect">
            <a:avLst/>
          </a:prstGeom>
          <a:ln w="0">
            <a:noFill/>
          </a:ln>
        </p:spPr>
      </p:pic>
      <p:pic>
        <p:nvPicPr>
          <p:cNvPr id="46" name="" descr=""/>
          <p:cNvPicPr/>
          <p:nvPr/>
        </p:nvPicPr>
        <p:blipFill>
          <a:blip r:embed="rId4"/>
          <a:stretch/>
        </p:blipFill>
        <p:spPr>
          <a:xfrm rot="20686200">
            <a:off x="587160" y="9014040"/>
            <a:ext cx="1143000" cy="1143000"/>
          </a:xfrm>
          <a:prstGeom prst="rect">
            <a:avLst/>
          </a:prstGeom>
          <a:ln w="0">
            <a:noFill/>
          </a:ln>
        </p:spPr>
      </p:pic>
      <p:pic>
        <p:nvPicPr>
          <p:cNvPr id="47" name="" descr=""/>
          <p:cNvPicPr/>
          <p:nvPr/>
        </p:nvPicPr>
        <p:blipFill>
          <a:blip r:embed="rId5"/>
          <a:stretch/>
        </p:blipFill>
        <p:spPr>
          <a:xfrm>
            <a:off x="1880640" y="10515600"/>
            <a:ext cx="2234160" cy="228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325_4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A3547BBC-1DD3-4A91-8D60-047D8CE7180C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sp>
        <p:nvSpPr>
          <p:cNvPr id="96" name="Shape 326_4"/>
          <p:cNvSpPr/>
          <p:nvPr/>
        </p:nvSpPr>
        <p:spPr>
          <a:xfrm>
            <a:off x="4382640" y="6066000"/>
            <a:ext cx="16142400" cy="10807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Afbeelding 55_4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98" name="Pijl: rechts 13_4"/>
          <p:cNvSpPr/>
          <p:nvPr/>
        </p:nvSpPr>
        <p:spPr>
          <a:xfrm>
            <a:off x="2165040" y="1807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"/>
          <p:cNvSpPr/>
          <p:nvPr/>
        </p:nvSpPr>
        <p:spPr>
          <a:xfrm>
            <a:off x="2286000" y="457200"/>
            <a:ext cx="4965840" cy="13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Toekomst</a:t>
            </a:r>
            <a:endParaRPr b="0" lang="en-US" sz="8800" spc="-1" strike="noStrike">
              <a:latin typeface="Nimbus Sans"/>
            </a:endParaRPr>
          </a:p>
        </p:txBody>
      </p:sp>
      <p:sp>
        <p:nvSpPr>
          <p:cNvPr id="100" name=""/>
          <p:cNvSpPr/>
          <p:nvPr/>
        </p:nvSpPr>
        <p:spPr>
          <a:xfrm>
            <a:off x="2286000" y="2971800"/>
            <a:ext cx="19887840" cy="633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 </a:t>
            </a:r>
            <a:r>
              <a:rPr b="0" lang="en-US" sz="8800" spc="-1" strike="noStrike">
                <a:latin typeface="Arial"/>
              </a:rPr>
              <a:t>Scale in the cloud met Loom</a:t>
            </a:r>
            <a:endParaRPr b="0" lang="en-US" sz="88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 </a:t>
            </a:r>
            <a:r>
              <a:rPr b="0" lang="en-US" sz="8800" spc="-1" strike="noStrike">
                <a:latin typeface="Arial"/>
              </a:rPr>
              <a:t>Async/Reactive </a:t>
            </a:r>
            <a:r>
              <a:rPr b="0" lang="en-US" sz="8800" spc="-1" strike="noStrike">
                <a:solidFill>
                  <a:srgbClr val="ff0000"/>
                </a:solidFill>
                <a:latin typeface="Arial"/>
              </a:rPr>
              <a:t>?</a:t>
            </a:r>
            <a:endParaRPr b="0" lang="en-US" sz="88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Afbeelding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0"/>
            <a:ext cx="24383160" cy="13698000"/>
          </a:xfrm>
          <a:prstGeom prst="rect">
            <a:avLst/>
          </a:prstGeom>
          <a:ln w="0">
            <a:noFill/>
          </a:ln>
        </p:spPr>
      </p:pic>
      <p:sp>
        <p:nvSpPr>
          <p:cNvPr id="102" name="Shape 325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1A1ADEB3-7847-488E-8127-BFD38B209BAD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sp>
        <p:nvSpPr>
          <p:cNvPr id="103" name="Shape 326"/>
          <p:cNvSpPr/>
          <p:nvPr/>
        </p:nvSpPr>
        <p:spPr>
          <a:xfrm>
            <a:off x="4114800" y="3034080"/>
            <a:ext cx="16142400" cy="10807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8800" spc="-134" strike="noStrike">
                <a:solidFill>
                  <a:srgbClr val="f7feff"/>
                </a:solidFill>
                <a:latin typeface="Poppins"/>
                <a:ea typeface="Poppins"/>
              </a:rPr>
              <a:t>THANK YOU!!!</a:t>
            </a:r>
            <a:endParaRPr b="0" lang="en-US" sz="8800" spc="-1" strike="noStrike">
              <a:latin typeface="Nimbus Sans"/>
            </a:endParaRPr>
          </a:p>
        </p:txBody>
      </p:sp>
      <p:pic>
        <p:nvPicPr>
          <p:cNvPr id="104" name="Afbeelding 55" descr=""/>
          <p:cNvPicPr/>
          <p:nvPr/>
        </p:nvPicPr>
        <p:blipFill>
          <a:blip r:embed="rId3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105" name="Pijl: rechts 13"/>
          <p:cNvSpPr/>
          <p:nvPr/>
        </p:nvSpPr>
        <p:spPr>
          <a:xfrm>
            <a:off x="2165040" y="1807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"/>
          <p:cNvSpPr/>
          <p:nvPr/>
        </p:nvSpPr>
        <p:spPr>
          <a:xfrm>
            <a:off x="2514960" y="4381200"/>
            <a:ext cx="20345040" cy="179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latin typeface="Arial"/>
              </a:rPr>
              <a:t>References and sources</a:t>
            </a:r>
            <a:endParaRPr b="0" lang="en-US" sz="40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latin typeface="Arial"/>
              </a:rPr>
              <a:t> </a:t>
            </a:r>
            <a:r>
              <a:rPr b="0" lang="en-US" sz="4000" spc="-1" strike="noStrike">
                <a:latin typeface="Arial"/>
              </a:rPr>
              <a:t>Source code demo: </a:t>
            </a:r>
            <a:r>
              <a:rPr b="0" lang="en-US" sz="4000" spc="-1" strike="noStrike">
                <a:solidFill>
                  <a:srgbClr val="000000"/>
                </a:solidFill>
                <a:latin typeface="Arial"/>
              </a:rPr>
              <a:t>github.com/waikontse/loom-presentation</a:t>
            </a:r>
            <a:endParaRPr b="0" lang="en-US" sz="40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latin typeface="Arial"/>
              </a:rPr>
              <a:t> </a:t>
            </a:r>
            <a:r>
              <a:rPr b="0" lang="en-US" sz="4000" spc="-1" strike="noStrike">
                <a:latin typeface="Arial"/>
              </a:rPr>
              <a:t>Links to papers</a:t>
            </a:r>
            <a:endParaRPr b="0" lang="en-US" sz="4000" spc="-1" strike="noStrike">
              <a:latin typeface="Nimbus Sans"/>
            </a:endParaRPr>
          </a:p>
          <a:p>
            <a:pPr lvl="1" marL="432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latin typeface="Arial"/>
                <a:ea typeface="Nimbus Sans"/>
              </a:rPr>
              <a:t> </a:t>
            </a:r>
            <a:r>
              <a:rPr b="0" lang="en-US" sz="4000" spc="-1" strike="noStrike">
                <a:latin typeface="Arial"/>
                <a:ea typeface="Nimbus Sans"/>
              </a:rPr>
              <a:t>State of Loom pt 1: </a:t>
            </a:r>
            <a:r>
              <a:rPr b="0" lang="en-US" sz="4000" spc="-1" strike="noStrike">
                <a:solidFill>
                  <a:srgbClr val="000000"/>
                </a:solidFill>
                <a:latin typeface="Arial"/>
                <a:hlinkClick r:id="rId4"/>
              </a:rPr>
              <a:t>https://cr.openjdk.java.net/~rpressler/loom/loom/sol1_part1.html</a:t>
            </a:r>
            <a:endParaRPr b="0" lang="en-US" sz="4000" spc="-1" strike="noStrike">
              <a:latin typeface="Nimbus Sans"/>
            </a:endParaRPr>
          </a:p>
          <a:p>
            <a:pPr lvl="1" marL="432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latin typeface="Arial"/>
              </a:rPr>
              <a:t> </a:t>
            </a:r>
            <a:r>
              <a:rPr b="0" lang="en-US" sz="4000" spc="-1" strike="noStrike">
                <a:latin typeface="Arial"/>
              </a:rPr>
              <a:t>State of Loom pt 2: </a:t>
            </a:r>
            <a:r>
              <a:rPr b="0" lang="en-US" sz="4000" spc="-1" strike="noStrike">
                <a:solidFill>
                  <a:srgbClr val="000000"/>
                </a:solidFill>
                <a:latin typeface="Arial"/>
              </a:rPr>
              <a:t>https://cr.openjdk.java.net/~rpressler/loom/loom/sol1_part2.html</a:t>
            </a:r>
            <a:endParaRPr b="0" lang="en-US" sz="40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Afbeelding 7"/>
          <p:cNvSpPr/>
          <p:nvPr/>
        </p:nvSpPr>
        <p:spPr>
          <a:xfrm>
            <a:off x="0" y="0"/>
            <a:ext cx="24383160" cy="14338440"/>
          </a:xfrm>
          <a:prstGeom prst="rect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W</a:t>
            </a:r>
            <a:endParaRPr b="0" lang="en-US" sz="1800" spc="-1" strike="noStrike">
              <a:latin typeface="Nimbus Sans"/>
            </a:endParaRPr>
          </a:p>
        </p:txBody>
      </p:sp>
      <p:sp>
        <p:nvSpPr>
          <p:cNvPr id="49" name="Shape 325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9149612-118E-440D-BCFB-C521E5A33BF3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sp>
        <p:nvSpPr>
          <p:cNvPr id="50" name="Shape 326"/>
          <p:cNvSpPr/>
          <p:nvPr/>
        </p:nvSpPr>
        <p:spPr>
          <a:xfrm>
            <a:off x="4120560" y="1062720"/>
            <a:ext cx="16142400" cy="1571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Project Loom</a:t>
            </a:r>
            <a:endParaRPr b="0" lang="en-US" sz="6700" spc="-1" strike="noStrike">
              <a:latin typeface="Nimbus Sans"/>
            </a:endParaRPr>
          </a:p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‘</a:t>
            </a: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To infinity and Beyond’</a:t>
            </a:r>
            <a:endParaRPr b="0" lang="en-US" sz="6700" spc="-1" strike="noStrike">
              <a:latin typeface="Nimbus Sans"/>
            </a:endParaRPr>
          </a:p>
        </p:txBody>
      </p:sp>
      <p:pic>
        <p:nvPicPr>
          <p:cNvPr id="51" name="Afbeelding 55" descr=""/>
          <p:cNvPicPr/>
          <p:nvPr/>
        </p:nvPicPr>
        <p:blipFill>
          <a:blip r:embed="rId2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52" name="Pijl: rechts 13"/>
          <p:cNvSpPr/>
          <p:nvPr/>
        </p:nvSpPr>
        <p:spPr>
          <a:xfrm>
            <a:off x="2165040" y="2563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Rechthoek 4"/>
          <p:cNvSpPr/>
          <p:nvPr/>
        </p:nvSpPr>
        <p:spPr>
          <a:xfrm>
            <a:off x="2589120" y="3327120"/>
            <a:ext cx="19729440" cy="374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343080" indent="-342360">
              <a:lnSpc>
                <a:spcPct val="100000"/>
              </a:lnSpc>
              <a:buSzPct val="100000"/>
              <a:buBlip>
                <a:blip r:embed="rId3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Wat is Project Loom</a:t>
            </a:r>
            <a:endParaRPr b="0" lang="en-US" sz="6000" spc="-1" strike="noStrike">
              <a:latin typeface="Nimbus Sans"/>
            </a:endParaRPr>
          </a:p>
          <a:p>
            <a:pPr marL="343080" indent="-342360">
              <a:lnSpc>
                <a:spcPct val="100000"/>
              </a:lnSpc>
              <a:buSzPct val="100000"/>
              <a:buBlip>
                <a:blip r:embed="rId4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Waarom</a:t>
            </a:r>
            <a:endParaRPr b="0" lang="en-US" sz="6000" spc="-1" strike="noStrike">
              <a:latin typeface="Nimbus Sans"/>
            </a:endParaRPr>
          </a:p>
          <a:p>
            <a:pPr marL="343080" indent="-342360">
              <a:lnSpc>
                <a:spcPct val="100000"/>
              </a:lnSpc>
              <a:buSzPct val="100000"/>
              <a:buBlip>
                <a:blip r:embed="rId5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Hoe</a:t>
            </a:r>
            <a:endParaRPr b="0" lang="en-US" sz="6000" spc="-1" strike="noStrike">
              <a:latin typeface="Nimbus Sans"/>
            </a:endParaRPr>
          </a:p>
          <a:p>
            <a:pPr marL="343080" indent="-342360">
              <a:lnSpc>
                <a:spcPct val="100000"/>
              </a:lnSpc>
              <a:buSzPct val="100000"/>
              <a:buBlip>
                <a:blip r:embed="rId6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Toekomst</a:t>
            </a:r>
            <a:endParaRPr b="0" lang="en-US" sz="60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325_0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021B16C3-56E7-43FA-A234-850D9E7E26BC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pic>
        <p:nvPicPr>
          <p:cNvPr id="55" name="Afbeelding 55_1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56" name="Pijl: rechts 13_1"/>
          <p:cNvSpPr/>
          <p:nvPr/>
        </p:nvSpPr>
        <p:spPr>
          <a:xfrm>
            <a:off x="2165040" y="1807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"/>
          <p:cNvSpPr/>
          <p:nvPr/>
        </p:nvSpPr>
        <p:spPr>
          <a:xfrm>
            <a:off x="2286000" y="457200"/>
            <a:ext cx="2126520" cy="13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Wat</a:t>
            </a:r>
            <a:endParaRPr b="0" lang="en-US" sz="8800" spc="-1" strike="noStrike">
              <a:latin typeface="Nimbus Sans"/>
            </a:endParaRPr>
          </a:p>
        </p:txBody>
      </p:sp>
      <p:sp>
        <p:nvSpPr>
          <p:cNvPr id="58" name=""/>
          <p:cNvSpPr/>
          <p:nvPr/>
        </p:nvSpPr>
        <p:spPr>
          <a:xfrm>
            <a:off x="2286000" y="2971800"/>
            <a:ext cx="15315840" cy="633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</a:rPr>
              <a:t>Virtual threads</a:t>
            </a:r>
            <a:endParaRPr b="0" lang="en-US" sz="8800" spc="-1" strike="noStrike">
              <a:solidFill>
                <a:srgbClr val="ffffff"/>
              </a:solidFill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</a:rPr>
              <a:t>Delimited Continuations</a:t>
            </a:r>
            <a:endParaRPr b="0" lang="en-US" sz="8800" spc="-1" strike="noStrike">
              <a:solidFill>
                <a:srgbClr val="ffffff"/>
              </a:solidFill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</a:rPr>
              <a:t>Tail-Call optimizations</a:t>
            </a:r>
            <a:endParaRPr b="0" lang="en-US" sz="8800" spc="-1" strike="noStrike">
              <a:solidFill>
                <a:srgbClr val="ffffff"/>
              </a:solidFill>
              <a:latin typeface="Nimbus Sans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325_5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DC9A3DAC-4F76-4FED-91FF-5F116D1A90A8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pic>
        <p:nvPicPr>
          <p:cNvPr id="60" name="Afbeelding 55_5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61" name="Pijl: rechts 13_5"/>
          <p:cNvSpPr/>
          <p:nvPr/>
        </p:nvSpPr>
        <p:spPr>
          <a:xfrm>
            <a:off x="2165040" y="1807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"/>
          <p:cNvSpPr/>
          <p:nvPr/>
        </p:nvSpPr>
        <p:spPr>
          <a:xfrm>
            <a:off x="2286000" y="457200"/>
            <a:ext cx="2126520" cy="13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Wat</a:t>
            </a:r>
            <a:endParaRPr b="0" lang="en-US" sz="8800" spc="-1" strike="noStrike">
              <a:latin typeface="Nimbus Sans"/>
            </a:endParaRPr>
          </a:p>
        </p:txBody>
      </p:sp>
      <p:sp>
        <p:nvSpPr>
          <p:cNvPr id="63" name=""/>
          <p:cNvSpPr/>
          <p:nvPr/>
        </p:nvSpPr>
        <p:spPr>
          <a:xfrm>
            <a:off x="2286000" y="2971800"/>
            <a:ext cx="15315840" cy="633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</a:rPr>
              <a:t>Virtual threads</a:t>
            </a:r>
            <a:endParaRPr b="0" lang="en-US" sz="88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333333"/>
                </a:solidFill>
                <a:latin typeface="Arial"/>
              </a:rPr>
              <a:t>Delimited Continuations</a:t>
            </a:r>
            <a:endParaRPr b="0" lang="en-US" sz="88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333333"/>
                </a:solidFill>
                <a:latin typeface="Arial"/>
              </a:rPr>
              <a:t>Tail-Call optimizations</a:t>
            </a:r>
            <a:endParaRPr b="0" lang="en-US" sz="88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325_1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7D51687E-56EF-4FA8-9F23-7AF533BBA552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sp>
        <p:nvSpPr>
          <p:cNvPr id="65" name="Shape 326_0"/>
          <p:cNvSpPr/>
          <p:nvPr/>
        </p:nvSpPr>
        <p:spPr>
          <a:xfrm>
            <a:off x="4382640" y="6066000"/>
            <a:ext cx="16142400" cy="10807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6" name="Afbeelding 55_0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67" name="Pijl: rechts 13_0"/>
          <p:cNvSpPr/>
          <p:nvPr/>
        </p:nvSpPr>
        <p:spPr>
          <a:xfrm>
            <a:off x="2165040" y="1807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"/>
          <p:cNvSpPr/>
          <p:nvPr/>
        </p:nvSpPr>
        <p:spPr>
          <a:xfrm>
            <a:off x="2286000" y="457200"/>
            <a:ext cx="4362120" cy="13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Waarom</a:t>
            </a:r>
            <a:endParaRPr b="0" lang="en-US" sz="8800" spc="-1" strike="noStrike">
              <a:latin typeface="Nimbus Sans"/>
            </a:endParaRPr>
          </a:p>
        </p:txBody>
      </p:sp>
      <p:sp>
        <p:nvSpPr>
          <p:cNvPr id="69" name=""/>
          <p:cNvSpPr/>
          <p:nvPr/>
        </p:nvSpPr>
        <p:spPr>
          <a:xfrm>
            <a:off x="2286000" y="2971800"/>
            <a:ext cx="19887840" cy="633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Betere throughput door virtual threads</a:t>
            </a:r>
            <a:endParaRPr b="0" lang="en-US" sz="88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Beter debuggen/profilen</a:t>
            </a:r>
            <a:endParaRPr b="0" lang="en-US" sz="88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OS threads schaalt niet</a:t>
            </a:r>
            <a:endParaRPr b="0" lang="en-US" sz="88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325_3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A8D7796B-6B28-486E-88CC-33B71E85E501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sp>
        <p:nvSpPr>
          <p:cNvPr id="71" name="Shape 326_3"/>
          <p:cNvSpPr/>
          <p:nvPr/>
        </p:nvSpPr>
        <p:spPr>
          <a:xfrm>
            <a:off x="4382640" y="6066000"/>
            <a:ext cx="16142400" cy="10807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2" name="Afbeelding 55_3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73" name="Pijl: rechts 13_3"/>
          <p:cNvSpPr/>
          <p:nvPr/>
        </p:nvSpPr>
        <p:spPr>
          <a:xfrm>
            <a:off x="2165040" y="1807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"/>
          <p:cNvSpPr/>
          <p:nvPr/>
        </p:nvSpPr>
        <p:spPr>
          <a:xfrm>
            <a:off x="2286000" y="457200"/>
            <a:ext cx="14859000" cy="13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Hoe (theorie)   </a:t>
            </a:r>
            <a:endParaRPr b="0" lang="en-US" sz="8800" spc="-1" strike="noStrike">
              <a:latin typeface="Nimbus Sans"/>
            </a:endParaRPr>
          </a:p>
        </p:txBody>
      </p:sp>
      <p:sp>
        <p:nvSpPr>
          <p:cNvPr id="75" name=""/>
          <p:cNvSpPr/>
          <p:nvPr/>
        </p:nvSpPr>
        <p:spPr>
          <a:xfrm>
            <a:off x="2286000" y="2971800"/>
            <a:ext cx="19887840" cy="633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Performance meten</a:t>
            </a:r>
            <a:endParaRPr b="0" lang="en-US" sz="88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endParaRPr b="0" lang="en-US" sz="88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Throughput</a:t>
            </a:r>
            <a:endParaRPr b="0" lang="en-US" sz="88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Latency</a:t>
            </a:r>
            <a:endParaRPr b="0" lang="en-US" sz="88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325_2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A1F4C5D-AFCA-425A-A6AE-6A8E660BD599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sp>
        <p:nvSpPr>
          <p:cNvPr id="77" name="Shape 326_2"/>
          <p:cNvSpPr/>
          <p:nvPr/>
        </p:nvSpPr>
        <p:spPr>
          <a:xfrm>
            <a:off x="4382640" y="6066000"/>
            <a:ext cx="16142400" cy="10807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8" name="Afbeelding 55_2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79" name="Pijl: rechts 13_2"/>
          <p:cNvSpPr/>
          <p:nvPr/>
        </p:nvSpPr>
        <p:spPr>
          <a:xfrm>
            <a:off x="2165040" y="1807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"/>
          <p:cNvSpPr/>
          <p:nvPr/>
        </p:nvSpPr>
        <p:spPr>
          <a:xfrm>
            <a:off x="2286000" y="457200"/>
            <a:ext cx="14859000" cy="13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Hoe (theorie)   </a:t>
            </a:r>
            <a:endParaRPr b="0" lang="en-US" sz="8800" spc="-1" strike="noStrike">
              <a:latin typeface="Nimbus Sans"/>
            </a:endParaRPr>
          </a:p>
        </p:txBody>
      </p:sp>
      <p:sp>
        <p:nvSpPr>
          <p:cNvPr id="81" name=""/>
          <p:cNvSpPr/>
          <p:nvPr/>
        </p:nvSpPr>
        <p:spPr>
          <a:xfrm>
            <a:off x="2286000" y="2971800"/>
            <a:ext cx="19887840" cy="633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Little’s Law   → </a:t>
            </a:r>
            <a:r>
              <a:rPr b="0" lang="en-US" sz="8800" spc="-1" strike="noStrike">
                <a:solidFill>
                  <a:srgbClr val="2a6099"/>
                </a:solidFill>
                <a:latin typeface="Arial"/>
              </a:rPr>
              <a:t>L</a:t>
            </a:r>
            <a:r>
              <a:rPr b="0" lang="en-US" sz="8800" spc="-1" strike="noStrike">
                <a:latin typeface="Arial"/>
              </a:rPr>
              <a:t> = </a:t>
            </a:r>
            <a:r>
              <a:rPr b="0" lang="en-US" sz="8800" spc="-1" strike="noStrike">
                <a:solidFill>
                  <a:srgbClr val="ff0000"/>
                </a:solidFill>
                <a:latin typeface="Arial"/>
              </a:rPr>
              <a:t>λ</a:t>
            </a:r>
            <a:r>
              <a:rPr b="0" i="1" lang="en-US" sz="8800" spc="-1" strike="noStrike">
                <a:solidFill>
                  <a:srgbClr val="ffff00"/>
                </a:solidFill>
                <a:latin typeface="Arial"/>
              </a:rPr>
              <a:t>W</a:t>
            </a:r>
            <a:endParaRPr b="0" lang="en-US" sz="88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endParaRPr b="0" lang="en-US" sz="88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2a6099"/>
                </a:solidFill>
                <a:latin typeface="Arial"/>
              </a:rPr>
              <a:t>L</a:t>
            </a:r>
            <a:r>
              <a:rPr b="0" lang="en-US" sz="8800" spc="-1" strike="noStrike">
                <a:latin typeface="Arial"/>
              </a:rPr>
              <a:t> → Level of concurrency</a:t>
            </a:r>
            <a:endParaRPr b="0" lang="en-US" sz="88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0000"/>
                </a:solidFill>
                <a:latin typeface="Arial"/>
              </a:rPr>
              <a:t>λ</a:t>
            </a:r>
            <a:r>
              <a:rPr b="0" lang="en-US" sz="8800" spc="-1" strike="noStrike">
                <a:latin typeface="Arial"/>
              </a:rPr>
              <a:t> → Rate of request</a:t>
            </a:r>
            <a:endParaRPr b="0" lang="en-US" sz="88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r>
              <a:rPr b="0" i="1" lang="en-US" sz="8800" spc="-1" strike="noStrike">
                <a:solidFill>
                  <a:srgbClr val="ffff00"/>
                </a:solidFill>
                <a:latin typeface="Arial"/>
              </a:rPr>
              <a:t>W</a:t>
            </a:r>
            <a:r>
              <a:rPr b="0" i="1" lang="en-US" sz="8800" spc="-1" strike="noStrike">
                <a:latin typeface="Arial"/>
              </a:rPr>
              <a:t> →Gemiddelde wachttijd </a:t>
            </a:r>
            <a:r>
              <a:rPr b="0" lang="en-US" sz="8800" spc="-1" strike="noStrike">
                <a:latin typeface="Arial"/>
              </a:rPr>
              <a:t>  </a:t>
            </a:r>
            <a:endParaRPr b="0" lang="en-US" sz="88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325_6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042E7D0B-8E0E-4442-B2A7-80359A50F56F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sp>
        <p:nvSpPr>
          <p:cNvPr id="83" name="Shape 326_1"/>
          <p:cNvSpPr/>
          <p:nvPr/>
        </p:nvSpPr>
        <p:spPr>
          <a:xfrm>
            <a:off x="4382640" y="6066000"/>
            <a:ext cx="16142400" cy="10807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Afbeelding 55_6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85" name="Pijl: rechts 13_6"/>
          <p:cNvSpPr/>
          <p:nvPr/>
        </p:nvSpPr>
        <p:spPr>
          <a:xfrm>
            <a:off x="2165040" y="1807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"/>
          <p:cNvSpPr/>
          <p:nvPr/>
        </p:nvSpPr>
        <p:spPr>
          <a:xfrm>
            <a:off x="2286000" y="457200"/>
            <a:ext cx="17830800" cy="13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Hoe (implementatie)</a:t>
            </a:r>
            <a:endParaRPr b="0" lang="en-US" sz="8800" spc="-1" strike="noStrike">
              <a:latin typeface="Nimbus Sans"/>
            </a:endParaRPr>
          </a:p>
        </p:txBody>
      </p:sp>
      <p:sp>
        <p:nvSpPr>
          <p:cNvPr id="87" name=""/>
          <p:cNvSpPr/>
          <p:nvPr/>
        </p:nvSpPr>
        <p:spPr>
          <a:xfrm>
            <a:off x="2286000" y="2971800"/>
            <a:ext cx="19887840" cy="633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Fork/Join pool</a:t>
            </a:r>
            <a:endParaRPr b="0" lang="en-US" sz="8800" spc="-1" strike="noStrike">
              <a:latin typeface="Nimbus Sans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Eigen thread scheduler</a:t>
            </a:r>
            <a:endParaRPr b="0" lang="en-US" sz="8800" spc="-1" strike="noStrike">
              <a:latin typeface="Nimbus Sans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1828800" y="5715000"/>
            <a:ext cx="11887200" cy="7086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325_7"/>
          <p:cNvSpPr/>
          <p:nvPr/>
        </p:nvSpPr>
        <p:spPr>
          <a:xfrm>
            <a:off x="23376960" y="433440"/>
            <a:ext cx="384120" cy="420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C9A962A-728B-41E4-903C-D20F4BDA6CF5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Nimbus Sans"/>
            </a:endParaRPr>
          </a:p>
        </p:txBody>
      </p:sp>
      <p:sp>
        <p:nvSpPr>
          <p:cNvPr id="90" name="Shape 326_5"/>
          <p:cNvSpPr/>
          <p:nvPr/>
        </p:nvSpPr>
        <p:spPr>
          <a:xfrm>
            <a:off x="4382640" y="6066000"/>
            <a:ext cx="16142400" cy="10807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1" name="Afbeelding 55_7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640" cy="1367640"/>
          </a:xfrm>
          <a:prstGeom prst="rect">
            <a:avLst/>
          </a:prstGeom>
          <a:ln w="0">
            <a:noFill/>
          </a:ln>
        </p:spPr>
      </p:pic>
      <p:sp>
        <p:nvSpPr>
          <p:cNvPr id="92" name="Pijl: rechts 13_7"/>
          <p:cNvSpPr/>
          <p:nvPr/>
        </p:nvSpPr>
        <p:spPr>
          <a:xfrm>
            <a:off x="2165040" y="1807560"/>
            <a:ext cx="20577600" cy="74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"/>
          <p:cNvSpPr/>
          <p:nvPr/>
        </p:nvSpPr>
        <p:spPr>
          <a:xfrm>
            <a:off x="2286000" y="457200"/>
            <a:ext cx="17830800" cy="13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latin typeface="Arial"/>
              </a:rPr>
              <a:t>Hoe (demo)</a:t>
            </a:r>
            <a:endParaRPr b="0" lang="en-US" sz="8800" spc="-1" strike="noStrike">
              <a:latin typeface="Nimbus Sans"/>
            </a:endParaRPr>
          </a:p>
        </p:txBody>
      </p:sp>
      <p:sp>
        <p:nvSpPr>
          <p:cNvPr id="94" name=""/>
          <p:cNvSpPr/>
          <p:nvPr/>
        </p:nvSpPr>
        <p:spPr>
          <a:xfrm>
            <a:off x="2286000" y="2971800"/>
            <a:ext cx="19887840" cy="633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latin typeface="Arial"/>
              </a:rPr>
              <a:t>Demo tijd</a:t>
            </a:r>
            <a:endParaRPr b="0" lang="en-US" sz="88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21A7E6653F1646869C63888A39BC89" ma:contentTypeVersion="9" ma:contentTypeDescription="Een nieuw document maken." ma:contentTypeScope="" ma:versionID="d382ba585bd6a9a017c7ac6ed3e70ce7">
  <xsd:schema xmlns:xsd="http://www.w3.org/2001/XMLSchema" xmlns:xs="http://www.w3.org/2001/XMLSchema" xmlns:p="http://schemas.microsoft.com/office/2006/metadata/properties" xmlns:ns2="3eceaa43-b75f-494f-8306-e5a6fc9b3089" xmlns:ns3="da431488-5ef7-4c0c-85d2-e0266e480103" targetNamespace="http://schemas.microsoft.com/office/2006/metadata/properties" ma:root="true" ma:fieldsID="bc61c074654c2214e26a105182907ed5" ns2:_="" ns3:_="">
    <xsd:import namespace="3eceaa43-b75f-494f-8306-e5a6fc9b3089"/>
    <xsd:import namespace="da431488-5ef7-4c0c-85d2-e0266e4801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ceaa43-b75f-494f-8306-e5a6fc9b30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431488-5ef7-4c0c-85d2-e0266e48010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F728A1-7F62-48B2-A516-BDCF28CB53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466CBD0-BEBB-4AA5-B1CB-0BD8FD00C1F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48D4E65-A8DD-4C72-8CBC-A4C97243FE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ceaa43-b75f-494f-8306-e5a6fc9b3089"/>
    <ds:schemaRef ds:uri="da431488-5ef7-4c0c-85d2-e0266e4801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4553</TotalTime>
  <Application>LibreOffice/7.1.3.2$Linux_X86_64 LibreOffice_project/10$Build-2</Application>
  <AppVersion>15.0000</AppVersion>
  <Words>25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Jelena Scheffers (RS)</dc:creator>
  <dc:description/>
  <dc:language>en-US</dc:language>
  <cp:lastModifiedBy/>
  <dcterms:modified xsi:type="dcterms:W3CDTF">2021-05-24T18:41:41Z</dcterms:modified>
  <cp:revision>573</cp:revision>
  <dc:subject/>
  <dc:title>PowerPoint-presentatie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0x0101002821A7E6653F1646869C63888A39BC89</vt:lpwstr>
  </property>
  <property fmtid="{D5CDD505-2E9C-101B-9397-08002B2CF9AE}" pid="3" name="Notes">
    <vt:i4>1</vt:i4>
  </property>
  <property fmtid="{D5CDD505-2E9C-101B-9397-08002B2CF9AE}" pid="4" name="PresentationFormat">
    <vt:lpwstr>Aangepast</vt:lpwstr>
  </property>
  <property fmtid="{D5CDD505-2E9C-101B-9397-08002B2CF9AE}" pid="5" name="Slides">
    <vt:i4>4</vt:i4>
  </property>
</Properties>
</file>